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16"/>
  </p:notesMasterIdLst>
  <p:sldIdLst>
    <p:sldId id="256" r:id="rId2"/>
    <p:sldId id="474" r:id="rId3"/>
    <p:sldId id="426" r:id="rId4"/>
    <p:sldId id="427" r:id="rId5"/>
    <p:sldId id="428" r:id="rId6"/>
    <p:sldId id="519" r:id="rId7"/>
    <p:sldId id="520" r:id="rId8"/>
    <p:sldId id="515" r:id="rId9"/>
    <p:sldId id="517" r:id="rId10"/>
    <p:sldId id="522" r:id="rId11"/>
    <p:sldId id="521" r:id="rId12"/>
    <p:sldId id="425" r:id="rId13"/>
    <p:sldId id="516" r:id="rId14"/>
    <p:sldId id="51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789" autoAdjust="0"/>
    <p:restoredTop sz="93269" autoAdjust="0"/>
  </p:normalViewPr>
  <p:slideViewPr>
    <p:cSldViewPr snapToGrid="0">
      <p:cViewPr varScale="1">
        <p:scale>
          <a:sx n="100" d="100"/>
          <a:sy n="100" d="100"/>
        </p:scale>
        <p:origin x="90" y="594"/>
      </p:cViewPr>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5" d="100"/>
          <a:sy n="85" d="100"/>
        </p:scale>
        <p:origin x="31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7AB96-EA4E-45D9-BE0D-31444D58337D}" type="datetimeFigureOut">
              <a:rPr lang="en-GB" smtClean="0"/>
              <a:t>04/11/2024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GB" dirty="0" smtClean="0"/>
              <a:t>33</a:t>
            </a:r>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C8F7-FF71-4F25-A9C3-008D9FDA093E}" type="slidenum">
              <a:rPr lang="en-GB" smtClean="0"/>
              <a:t>‹#›</a:t>
            </a:fld>
            <a:endParaRPr lang="en-GB" dirty="0"/>
          </a:p>
        </p:txBody>
      </p:sp>
    </p:spTree>
    <p:extLst>
      <p:ext uri="{BB962C8B-B14F-4D97-AF65-F5344CB8AC3E}">
        <p14:creationId xmlns:p14="http://schemas.microsoft.com/office/powerpoint/2010/main" val="2661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1</a:t>
            </a:fld>
            <a:endParaRPr lang="en-GB" dirty="0"/>
          </a:p>
        </p:txBody>
      </p:sp>
    </p:spTree>
    <p:extLst>
      <p:ext uri="{BB962C8B-B14F-4D97-AF65-F5344CB8AC3E}">
        <p14:creationId xmlns:p14="http://schemas.microsoft.com/office/powerpoint/2010/main" val="177396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15580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04/11/2024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243205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smtClean="0"/>
              <a:t>American History and Politics</a:t>
            </a:r>
            <a:br>
              <a:rPr lang="en-US" dirty="0" smtClean="0"/>
            </a:br>
            <a:r>
              <a:rPr lang="en-US" dirty="0" smtClean="0"/>
              <a:t>Session 1: Pre Columbian America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The First Americans</a:t>
            </a:r>
          </a:p>
          <a:p>
            <a:pPr lvl="0"/>
            <a:endParaRPr lang="en-US" dirty="0" smtClean="0"/>
          </a:p>
          <a:p>
            <a:pPr lvl="0"/>
            <a:r>
              <a:rPr lang="en-US" dirty="0" smtClean="0"/>
              <a:t>Native American cultures 1493</a:t>
            </a:r>
          </a:p>
          <a:p>
            <a:pPr lvl="0"/>
            <a:endParaRPr lang="en-US" dirty="0" smtClean="0"/>
          </a:p>
          <a:p>
            <a:pPr lvl="0"/>
            <a:r>
              <a:rPr lang="en-US" dirty="0" smtClean="0"/>
              <a:t>The 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58B95-4CF9-43A6-9066-8C025B146548}" type="datetimeFigureOut">
              <a:rPr lang="en-GB" smtClean="0"/>
              <a:t>04/11/2024</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E05A49-B8B3-424D-8B37-637C0C26C03A}" type="slidenum">
              <a:rPr lang="en-GB" smtClean="0"/>
              <a:t>‹#›</a:t>
            </a:fld>
            <a:endParaRPr lang="en-GB" dirty="0"/>
          </a:p>
        </p:txBody>
      </p:sp>
    </p:spTree>
    <p:extLst>
      <p:ext uri="{BB962C8B-B14F-4D97-AF65-F5344CB8AC3E}">
        <p14:creationId xmlns:p14="http://schemas.microsoft.com/office/powerpoint/2010/main" val="3685335589"/>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294" y="967263"/>
            <a:ext cx="10151165" cy="1150212"/>
          </a:xfrm>
        </p:spPr>
        <p:txBody>
          <a:bodyPr/>
          <a:lstStyle/>
          <a:p>
            <a:pPr algn="ctr"/>
            <a:r>
              <a:rPr lang="en-GB" dirty="0" smtClean="0"/>
              <a:t>American History </a:t>
            </a:r>
            <a:endParaRPr lang="en-GB" dirty="0"/>
          </a:p>
        </p:txBody>
      </p:sp>
      <p:sp>
        <p:nvSpPr>
          <p:cNvPr id="4" name="Subtitle 3"/>
          <p:cNvSpPr>
            <a:spLocks noGrp="1"/>
          </p:cNvSpPr>
          <p:nvPr>
            <p:ph type="subTitle" idx="1"/>
          </p:nvPr>
        </p:nvSpPr>
        <p:spPr>
          <a:xfrm>
            <a:off x="675172" y="3129014"/>
            <a:ext cx="9554083" cy="1126283"/>
          </a:xfrm>
        </p:spPr>
        <p:txBody>
          <a:bodyPr>
            <a:normAutofit fontScale="62500" lnSpcReduction="20000"/>
          </a:bodyPr>
          <a:lstStyle/>
          <a:p>
            <a:pPr algn="ctr"/>
            <a:r>
              <a:rPr lang="en-GB" sz="3200" dirty="0" smtClean="0">
                <a:latin typeface="Arial" panose="020B0604020202020204" pitchFamily="34" charset="0"/>
                <a:cs typeface="Arial" panose="020B0604020202020204" pitchFamily="34" charset="0"/>
              </a:rPr>
              <a:t>Talk 26: Retreat to Normalcy (1918-1920</a:t>
            </a:r>
            <a:r>
              <a:rPr lang="en-GB" sz="3200" dirty="0" smtClean="0">
                <a:latin typeface="Arial" panose="020B0604020202020204" pitchFamily="34" charset="0"/>
                <a:cs typeface="Arial" panose="020B0604020202020204" pitchFamily="34" charset="0"/>
              </a:rPr>
              <a:t>)</a:t>
            </a:r>
          </a:p>
          <a:p>
            <a:pPr algn="ctr"/>
            <a:endParaRPr lang="en-GB" sz="3200" dirty="0">
              <a:latin typeface="Arial" panose="020B0604020202020204" pitchFamily="34" charset="0"/>
              <a:cs typeface="Arial" panose="020B0604020202020204" pitchFamily="34" charset="0"/>
            </a:endParaRPr>
          </a:p>
          <a:p>
            <a:pPr algn="ctr"/>
            <a:r>
              <a:rPr lang="en-GB" sz="3200" dirty="0" smtClean="0">
                <a:latin typeface="Arial" panose="020B0604020202020204" pitchFamily="34" charset="0"/>
                <a:cs typeface="Arial" panose="020B0604020202020204" pitchFamily="34" charset="0"/>
              </a:rPr>
              <a:t>Part Two</a:t>
            </a:r>
            <a:endParaRPr lang="en-GB" sz="3200" dirty="0" smtClean="0">
              <a:latin typeface="Arial" panose="020B0604020202020204" pitchFamily="34" charset="0"/>
              <a:cs typeface="Arial" panose="020B0604020202020204" pitchFamily="34" charset="0"/>
            </a:endParaRPr>
          </a:p>
          <a:p>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11151909" y="443060"/>
            <a:ext cx="312906"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1740895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25" y="157385"/>
            <a:ext cx="8911687" cy="1280890"/>
          </a:xfrm>
        </p:spPr>
        <p:txBody>
          <a:bodyPr/>
          <a:lstStyle/>
          <a:p>
            <a:r>
              <a:rPr lang="en-GB" dirty="0" smtClean="0"/>
              <a:t>Democrat Poster: Peace for the world</a:t>
            </a:r>
            <a:endParaRPr lang="en-GB" dirty="0"/>
          </a:p>
        </p:txBody>
      </p:sp>
      <p:pic>
        <p:nvPicPr>
          <p:cNvPr id="1026" name="Picture 2" descr="https://upload.wikimedia.org/wikipedia/commons/b/b3/Cox_Roosevelt_poster_19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6" y="962025"/>
            <a:ext cx="11744324" cy="581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054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1000" y="95250"/>
            <a:ext cx="8911687" cy="1280890"/>
          </a:xfrm>
        </p:spPr>
        <p:txBody>
          <a:bodyPr/>
          <a:lstStyle/>
          <a:p>
            <a:pPr algn="ctr"/>
            <a:r>
              <a:rPr lang="en-GB" dirty="0" smtClean="0"/>
              <a:t>Republican “America First”…(Version 1)</a:t>
            </a:r>
            <a:endParaRPr lang="en-GB" dirty="0"/>
          </a:p>
        </p:txBody>
      </p:sp>
      <p:pic>
        <p:nvPicPr>
          <p:cNvPr id="5" name="Picture 4"/>
          <p:cNvPicPr>
            <a:picLocks noChangeAspect="1"/>
          </p:cNvPicPr>
          <p:nvPr/>
        </p:nvPicPr>
        <p:blipFill>
          <a:blip r:embed="rId2"/>
          <a:stretch>
            <a:fillRect/>
          </a:stretch>
        </p:blipFill>
        <p:spPr>
          <a:xfrm>
            <a:off x="381000" y="685800"/>
            <a:ext cx="11163300" cy="6172200"/>
          </a:xfrm>
          <a:prstGeom prst="rect">
            <a:avLst/>
          </a:prstGeom>
        </p:spPr>
      </p:pic>
    </p:spTree>
    <p:extLst>
      <p:ext uri="{BB962C8B-B14F-4D97-AF65-F5344CB8AC3E}">
        <p14:creationId xmlns:p14="http://schemas.microsoft.com/office/powerpoint/2010/main" val="413065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3789" y="889549"/>
            <a:ext cx="8911687" cy="852149"/>
          </a:xfrm>
        </p:spPr>
        <p:txBody>
          <a:bodyPr/>
          <a:lstStyle/>
          <a:p>
            <a:pPr algn="ctr"/>
            <a:r>
              <a:rPr lang="en-GB" dirty="0" smtClean="0"/>
              <a:t>The 1920 Choice</a:t>
            </a:r>
            <a:endParaRPr lang="en-GB" dirty="0"/>
          </a:p>
        </p:txBody>
      </p:sp>
      <p:sp>
        <p:nvSpPr>
          <p:cNvPr id="4" name="TextBox 3"/>
          <p:cNvSpPr txBox="1"/>
          <p:nvPr/>
        </p:nvSpPr>
        <p:spPr>
          <a:xfrm>
            <a:off x="1371600" y="1952625"/>
            <a:ext cx="3985386" cy="1077218"/>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Democrats</a:t>
            </a:r>
          </a:p>
          <a:p>
            <a:r>
              <a:rPr lang="en-GB" sz="3200" dirty="0" smtClean="0">
                <a:latin typeface="Arial" panose="020B0604020202020204" pitchFamily="34" charset="0"/>
                <a:cs typeface="Arial" panose="020B0604020202020204" pitchFamily="34" charset="0"/>
              </a:rPr>
              <a:t>“solemn referendum”</a:t>
            </a:r>
          </a:p>
        </p:txBody>
      </p:sp>
      <p:sp>
        <p:nvSpPr>
          <p:cNvPr id="5" name="TextBox 4"/>
          <p:cNvSpPr txBox="1"/>
          <p:nvPr/>
        </p:nvSpPr>
        <p:spPr>
          <a:xfrm>
            <a:off x="1238250" y="4810125"/>
            <a:ext cx="2440092" cy="1077218"/>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Republicans</a:t>
            </a:r>
          </a:p>
          <a:p>
            <a:endParaRPr lang="en-GB" sz="3200" dirty="0">
              <a:latin typeface="Arial" panose="020B0604020202020204" pitchFamily="34" charset="0"/>
              <a:cs typeface="Arial" panose="020B0604020202020204" pitchFamily="34" charset="0"/>
            </a:endParaRPr>
          </a:p>
        </p:txBody>
      </p:sp>
      <p:sp>
        <p:nvSpPr>
          <p:cNvPr id="6" name="TextBox 5"/>
          <p:cNvSpPr txBox="1"/>
          <p:nvPr/>
        </p:nvSpPr>
        <p:spPr>
          <a:xfrm>
            <a:off x="5562600" y="1619250"/>
            <a:ext cx="6541599" cy="2246769"/>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Approve Treaty….now with reservations</a:t>
            </a:r>
          </a:p>
          <a:p>
            <a:r>
              <a:rPr lang="en-GB" sz="2800" dirty="0" smtClean="0">
                <a:latin typeface="Arial" panose="020B0604020202020204" pitchFamily="34" charset="0"/>
                <a:cs typeface="Arial" panose="020B0604020202020204" pitchFamily="34" charset="0"/>
              </a:rPr>
              <a:t>US World Leader</a:t>
            </a:r>
          </a:p>
          <a:p>
            <a:r>
              <a:rPr lang="en-GB" sz="2800" dirty="0" smtClean="0">
                <a:latin typeface="Arial" panose="020B0604020202020204" pitchFamily="34" charset="0"/>
                <a:cs typeface="Arial" panose="020B0604020202020204" pitchFamily="34" charset="0"/>
              </a:rPr>
              <a:t>Low tariffs to expand Trade</a:t>
            </a:r>
          </a:p>
          <a:p>
            <a:r>
              <a:rPr lang="en-GB" sz="2800" dirty="0" smtClean="0">
                <a:latin typeface="Arial" panose="020B0604020202020204" pitchFamily="34" charset="0"/>
                <a:cs typeface="Arial" panose="020B0604020202020204" pitchFamily="34" charset="0"/>
              </a:rPr>
              <a:t>Reform labour laws</a:t>
            </a:r>
          </a:p>
          <a:p>
            <a:r>
              <a:rPr lang="en-GB" sz="2800" dirty="0" smtClean="0">
                <a:latin typeface="Arial" panose="020B0604020202020204" pitchFamily="34" charset="0"/>
                <a:cs typeface="Arial" panose="020B0604020202020204" pitchFamily="34" charset="0"/>
              </a:rPr>
              <a:t>White Supremacy</a:t>
            </a:r>
            <a:endParaRPr lang="en-GB" sz="2800" dirty="0">
              <a:latin typeface="Arial" panose="020B0604020202020204" pitchFamily="34" charset="0"/>
              <a:cs typeface="Arial" panose="020B0604020202020204" pitchFamily="34" charset="0"/>
            </a:endParaRPr>
          </a:p>
        </p:txBody>
      </p:sp>
      <p:sp>
        <p:nvSpPr>
          <p:cNvPr id="7" name="TextBox 6"/>
          <p:cNvSpPr txBox="1"/>
          <p:nvPr/>
        </p:nvSpPr>
        <p:spPr>
          <a:xfrm>
            <a:off x="5534025" y="4267200"/>
            <a:ext cx="5862502" cy="2246769"/>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Reject Treaty</a:t>
            </a:r>
          </a:p>
          <a:p>
            <a:r>
              <a:rPr lang="en-GB" sz="2800" dirty="0" smtClean="0">
                <a:latin typeface="Arial" panose="020B0604020202020204" pitchFamily="34" charset="0"/>
                <a:cs typeface="Arial" panose="020B0604020202020204" pitchFamily="34" charset="0"/>
              </a:rPr>
              <a:t>Disarm/ isolate</a:t>
            </a:r>
          </a:p>
          <a:p>
            <a:r>
              <a:rPr lang="en-GB" sz="2800" dirty="0" smtClean="0">
                <a:latin typeface="Arial" panose="020B0604020202020204" pitchFamily="34" charset="0"/>
                <a:cs typeface="Arial" panose="020B0604020202020204" pitchFamily="34" charset="0"/>
              </a:rPr>
              <a:t>Impose Tariffs to protect industry</a:t>
            </a:r>
          </a:p>
          <a:p>
            <a:r>
              <a:rPr lang="en-GB" sz="2800" dirty="0" smtClean="0">
                <a:latin typeface="Arial" panose="020B0604020202020204" pitchFamily="34" charset="0"/>
                <a:cs typeface="Arial" panose="020B0604020202020204" pitchFamily="34" charset="0"/>
              </a:rPr>
              <a:t>De regulate Industry/ restrict unions</a:t>
            </a:r>
          </a:p>
          <a:p>
            <a:r>
              <a:rPr lang="en-GB" sz="2800" dirty="0" smtClean="0">
                <a:latin typeface="Arial" panose="020B0604020202020204" pitchFamily="34" charset="0"/>
                <a:cs typeface="Arial" panose="020B0604020202020204" pitchFamily="34" charset="0"/>
              </a:rPr>
              <a:t>No mention race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114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11" y="139138"/>
            <a:ext cx="8911687" cy="1280890"/>
          </a:xfrm>
        </p:spPr>
        <p:txBody>
          <a:bodyPr/>
          <a:lstStyle/>
          <a:p>
            <a:pPr algn="ctr"/>
            <a:r>
              <a:rPr lang="en-GB" dirty="0" smtClean="0"/>
              <a:t>Republican Landslide</a:t>
            </a:r>
            <a:endParaRPr lang="en-GB" dirty="0"/>
          </a:p>
        </p:txBody>
      </p:sp>
      <p:pic>
        <p:nvPicPr>
          <p:cNvPr id="6146" name="Picture 2" descr="https://upload.wikimedia.org/wikipedia/commons/thumb/b/ba/ElectoralCollege1920.svg/350px-ElectoralCollege1920.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1000125"/>
            <a:ext cx="6829425" cy="56102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72300" y="1510573"/>
            <a:ext cx="5591175"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Republican Landslide</a:t>
            </a:r>
          </a:p>
          <a:p>
            <a:r>
              <a:rPr lang="en-GB" sz="2400" dirty="0" smtClean="0">
                <a:latin typeface="Arial" panose="020B0604020202020204" pitchFamily="34" charset="0"/>
                <a:cs typeface="Arial" panose="020B0604020202020204" pitchFamily="34" charset="0"/>
              </a:rPr>
              <a:t>Harding: 16 million ----56% vote</a:t>
            </a:r>
          </a:p>
          <a:p>
            <a:r>
              <a:rPr lang="en-GB" sz="2400" dirty="0" smtClean="0">
                <a:latin typeface="Arial" panose="020B0604020202020204" pitchFamily="34" charset="0"/>
                <a:cs typeface="Arial" panose="020B0604020202020204" pitchFamily="34" charset="0"/>
              </a:rPr>
              <a:t>Democrats</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:10 million ..…46%</a:t>
            </a:r>
          </a:p>
          <a:p>
            <a:r>
              <a:rPr lang="en-GB" sz="2400" dirty="0" smtClean="0">
                <a:latin typeface="Arial" panose="020B0604020202020204" pitchFamily="34" charset="0"/>
                <a:cs typeface="Arial" panose="020B0604020202020204" pitchFamily="34" charset="0"/>
              </a:rPr>
              <a:t>Socialist (Debs in Jail) ..1 million…..4%</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000875" y="4057650"/>
            <a:ext cx="5487815"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Message </a:t>
            </a:r>
            <a:r>
              <a:rPr lang="en-GB" sz="2400" dirty="0" smtClean="0">
                <a:latin typeface="Arial" panose="020B0604020202020204" pitchFamily="34" charset="0"/>
                <a:cs typeface="Arial" panose="020B0604020202020204" pitchFamily="34" charset="0"/>
              </a:rPr>
              <a:t>clear</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Normalcy is </a:t>
            </a:r>
            <a:r>
              <a:rPr lang="en-GB" sz="2400" dirty="0" smtClean="0">
                <a:latin typeface="Arial" panose="020B0604020202020204" pitchFamily="34" charset="0"/>
                <a:cs typeface="Arial" panose="020B0604020202020204" pitchFamily="34" charset="0"/>
              </a:rPr>
              <a:t>what people want</a:t>
            </a: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prosperity and </a:t>
            </a:r>
            <a:r>
              <a:rPr lang="en-GB" sz="2400" dirty="0" smtClean="0">
                <a:latin typeface="Arial" panose="020B0604020202020204" pitchFamily="34" charset="0"/>
                <a:cs typeface="Arial" panose="020B0604020202020204" pitchFamily="34" charset="0"/>
              </a:rPr>
              <a:t>peace</a:t>
            </a:r>
          </a:p>
          <a:p>
            <a:r>
              <a:rPr lang="en-GB" sz="2400" dirty="0" smtClean="0">
                <a:latin typeface="Arial" panose="020B0604020202020204" pitchFamily="34" charset="0"/>
                <a:cs typeface="Arial" panose="020B0604020202020204" pitchFamily="34" charset="0"/>
              </a:rPr>
              <a:t>…USA not world’s policeman</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061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1" y="1820588"/>
            <a:ext cx="12087224" cy="1913212"/>
          </a:xfrm>
        </p:spPr>
        <p:txBody>
          <a:bodyPr>
            <a:normAutofit fontScale="90000"/>
          </a:bodyPr>
          <a:lstStyle/>
          <a:p>
            <a:r>
              <a:rPr lang="en-GB" dirty="0" smtClean="0"/>
              <a:t>As far as Americans of 1920 were concerned: </a:t>
            </a:r>
            <a:br>
              <a:rPr lang="en-GB" dirty="0" smtClean="0"/>
            </a:br>
            <a:r>
              <a:rPr lang="en-GB" dirty="0" smtClean="0"/>
              <a:t/>
            </a:r>
            <a:br>
              <a:rPr lang="en-GB" dirty="0" smtClean="0"/>
            </a:br>
            <a:r>
              <a:rPr lang="en-GB" dirty="0" smtClean="0"/>
              <a:t>….the non US world not its problem</a:t>
            </a:r>
            <a:br>
              <a:rPr lang="en-GB" dirty="0" smtClean="0"/>
            </a:br>
            <a:r>
              <a:rPr lang="en-GB" dirty="0" smtClean="0"/>
              <a:t>….all the US wanted was to be left alone &amp; debts paid</a:t>
            </a:r>
            <a:br>
              <a:rPr lang="en-GB" dirty="0" smtClean="0"/>
            </a:br>
            <a:r>
              <a:rPr lang="en-GB" dirty="0" smtClean="0"/>
              <a:t>….what mattered now was the prosperity of Americans</a:t>
            </a:r>
            <a:br>
              <a:rPr lang="en-GB" dirty="0" smtClean="0"/>
            </a:br>
            <a:endParaRPr lang="en-GB" dirty="0"/>
          </a:p>
        </p:txBody>
      </p:sp>
      <p:sp>
        <p:nvSpPr>
          <p:cNvPr id="4" name="TextBox 3"/>
          <p:cNvSpPr txBox="1"/>
          <p:nvPr/>
        </p:nvSpPr>
        <p:spPr>
          <a:xfrm>
            <a:off x="1114425" y="5362575"/>
            <a:ext cx="9922716" cy="584775"/>
          </a:xfrm>
          <a:prstGeom prst="rect">
            <a:avLst/>
          </a:prstGeom>
          <a:solidFill>
            <a:schemeClr val="bg1"/>
          </a:solidFill>
        </p:spPr>
        <p:txBody>
          <a:bodyPr wrap="none" rtlCol="0">
            <a:spAutoFit/>
          </a:bodyPr>
          <a:lstStyle/>
          <a:p>
            <a:r>
              <a:rPr lang="en-GB" sz="3200" dirty="0" smtClean="0">
                <a:latin typeface="Arial" panose="020B0604020202020204" pitchFamily="34" charset="0"/>
                <a:cs typeface="Arial" panose="020B0604020202020204" pitchFamily="34" charset="0"/>
              </a:rPr>
              <a:t>The Roaring Twenties were about to begin…..Talk 26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918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331" y="95302"/>
            <a:ext cx="8911687" cy="1280890"/>
          </a:xfrm>
        </p:spPr>
        <p:txBody>
          <a:bodyPr/>
          <a:lstStyle/>
          <a:p>
            <a:pPr algn="ctr"/>
            <a:r>
              <a:rPr lang="en-GB" dirty="0" smtClean="0"/>
              <a:t>Republican Opposition</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42" y="1443210"/>
            <a:ext cx="7148607" cy="54147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27105" y="672027"/>
            <a:ext cx="3040656" cy="830997"/>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Henry Cabot Lodge </a:t>
            </a:r>
          </a:p>
          <a:p>
            <a:r>
              <a:rPr lang="en-GB" sz="2400" dirty="0" smtClean="0">
                <a:latin typeface="Arial" panose="020B0604020202020204" pitchFamily="34" charset="0"/>
                <a:cs typeface="Arial" panose="020B0604020202020204" pitchFamily="34" charset="0"/>
              </a:rPr>
              <a:t>1850 -1924) </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649262" y="2526193"/>
            <a:ext cx="3065263" cy="400110"/>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“Progressive Republican”</a:t>
            </a:r>
          </a:p>
        </p:txBody>
      </p:sp>
      <p:sp>
        <p:nvSpPr>
          <p:cNvPr id="6" name="TextBox 5"/>
          <p:cNvSpPr txBox="1"/>
          <p:nvPr/>
        </p:nvSpPr>
        <p:spPr>
          <a:xfrm>
            <a:off x="9099933" y="1916935"/>
            <a:ext cx="184731" cy="369332"/>
          </a:xfrm>
          <a:prstGeom prst="rect">
            <a:avLst/>
          </a:prstGeom>
          <a:noFill/>
        </p:spPr>
        <p:txBody>
          <a:bodyPr wrap="none" rtlCol="0">
            <a:spAutoFit/>
          </a:bodyPr>
          <a:lstStyle/>
          <a:p>
            <a:endParaRPr lang="en-GB" dirty="0"/>
          </a:p>
        </p:txBody>
      </p:sp>
      <p:sp>
        <p:nvSpPr>
          <p:cNvPr id="7" name="TextBox 6"/>
          <p:cNvSpPr txBox="1"/>
          <p:nvPr/>
        </p:nvSpPr>
        <p:spPr>
          <a:xfrm>
            <a:off x="7623672" y="1299991"/>
            <a:ext cx="2706190" cy="984885"/>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Massachusetts lawyer</a:t>
            </a:r>
          </a:p>
          <a:p>
            <a:r>
              <a:rPr lang="en-GB" sz="2000" dirty="0" smtClean="0">
                <a:latin typeface="Arial" panose="020B0604020202020204" pitchFamily="34" charset="0"/>
                <a:cs typeface="Arial" panose="020B0604020202020204" pitchFamily="34" charset="0"/>
              </a:rPr>
              <a:t>&amp; Ph.D. in History</a:t>
            </a:r>
          </a:p>
          <a:p>
            <a:endParaRPr lang="en-GB" dirty="0"/>
          </a:p>
        </p:txBody>
      </p:sp>
      <p:sp>
        <p:nvSpPr>
          <p:cNvPr id="8" name="TextBox 7"/>
          <p:cNvSpPr txBox="1"/>
          <p:nvPr/>
        </p:nvSpPr>
        <p:spPr>
          <a:xfrm>
            <a:off x="7601640" y="3404212"/>
            <a:ext cx="3631122" cy="1015663"/>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Supports civil rights for blacks</a:t>
            </a:r>
          </a:p>
          <a:p>
            <a:r>
              <a:rPr lang="en-GB" sz="2000" dirty="0">
                <a:latin typeface="Arial" panose="020B0604020202020204" pitchFamily="34" charset="0"/>
                <a:cs typeface="Arial" panose="020B0604020202020204" pitchFamily="34" charset="0"/>
              </a:rPr>
              <a:t>Restrictions on immigration to </a:t>
            </a:r>
          </a:p>
          <a:p>
            <a:r>
              <a:rPr lang="en-GB" sz="2000" dirty="0">
                <a:latin typeface="Arial" panose="020B0604020202020204" pitchFamily="34" charset="0"/>
                <a:cs typeface="Arial" panose="020B0604020202020204" pitchFamily="34" charset="0"/>
              </a:rPr>
              <a:t>“more favored races”  </a:t>
            </a:r>
          </a:p>
        </p:txBody>
      </p:sp>
      <p:sp>
        <p:nvSpPr>
          <p:cNvPr id="9" name="TextBox 8"/>
          <p:cNvSpPr txBox="1"/>
          <p:nvPr/>
        </p:nvSpPr>
        <p:spPr>
          <a:xfrm>
            <a:off x="7581603" y="5783856"/>
            <a:ext cx="4326826" cy="1015663"/>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"I never expected to hate anyone in</a:t>
            </a:r>
          </a:p>
          <a:p>
            <a:r>
              <a:rPr lang="en-GB" sz="2000" dirty="0">
                <a:latin typeface="Arial" panose="020B0604020202020204" pitchFamily="34" charset="0"/>
                <a:cs typeface="Arial" panose="020B0604020202020204" pitchFamily="34" charset="0"/>
              </a:rPr>
              <a:t> politics with the hatred I feel toward </a:t>
            </a:r>
          </a:p>
          <a:p>
            <a:r>
              <a:rPr lang="en-GB" sz="2000" dirty="0">
                <a:latin typeface="Arial" panose="020B0604020202020204" pitchFamily="34" charset="0"/>
                <a:cs typeface="Arial" panose="020B0604020202020204" pitchFamily="34" charset="0"/>
              </a:rPr>
              <a:t>Wilson."</a:t>
            </a:r>
          </a:p>
        </p:txBody>
      </p:sp>
      <p:sp>
        <p:nvSpPr>
          <p:cNvPr id="10" name="TextBox 9"/>
          <p:cNvSpPr txBox="1"/>
          <p:nvPr/>
        </p:nvSpPr>
        <p:spPr>
          <a:xfrm>
            <a:off x="7601639" y="4616067"/>
            <a:ext cx="3935693" cy="707886"/>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Ridicules 14 points. Wilson naive</a:t>
            </a:r>
          </a:p>
          <a:p>
            <a:r>
              <a:rPr lang="en-GB" sz="2000" dirty="0">
                <a:latin typeface="Arial" panose="020B0604020202020204" pitchFamily="34" charset="0"/>
                <a:cs typeface="Arial" panose="020B0604020202020204" pitchFamily="34" charset="0"/>
              </a:rPr>
              <a:t>Internationalist, not US first </a:t>
            </a:r>
          </a:p>
        </p:txBody>
      </p:sp>
    </p:spTree>
    <p:extLst>
      <p:ext uri="{BB962C8B-B14F-4D97-AF65-F5344CB8AC3E}">
        <p14:creationId xmlns:p14="http://schemas.microsoft.com/office/powerpoint/2010/main" val="196727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423" y="337671"/>
            <a:ext cx="8911687" cy="1280890"/>
          </a:xfrm>
        </p:spPr>
        <p:txBody>
          <a:bodyPr/>
          <a:lstStyle/>
          <a:p>
            <a:pPr algn="ctr"/>
            <a:r>
              <a:rPr lang="en-GB" dirty="0" smtClean="0"/>
              <a:t>Isolationism</a:t>
            </a:r>
            <a:endParaRPr lang="en-GB" dirty="0"/>
          </a:p>
        </p:txBody>
      </p:sp>
      <p:sp>
        <p:nvSpPr>
          <p:cNvPr id="3" name="Content Placeholder 2"/>
          <p:cNvSpPr>
            <a:spLocks noGrp="1"/>
          </p:cNvSpPr>
          <p:nvPr>
            <p:ph idx="1"/>
          </p:nvPr>
        </p:nvSpPr>
        <p:spPr>
          <a:xfrm>
            <a:off x="1676764" y="3064755"/>
            <a:ext cx="8915400" cy="2702805"/>
          </a:xfrm>
        </p:spPr>
        <p:txBody>
          <a:bodyPr>
            <a:noAutofit/>
          </a:bodyPr>
          <a:lstStyle/>
          <a:p>
            <a:pPr marL="0" indent="0">
              <a:buNone/>
            </a:pPr>
            <a:r>
              <a:rPr lang="en-GB" sz="2400" dirty="0" smtClean="0">
                <a:latin typeface="Arial" panose="020B0604020202020204" pitchFamily="34" charset="0"/>
                <a:cs typeface="Arial" panose="020B0604020202020204" pitchFamily="34" charset="0"/>
              </a:rPr>
              <a:t>“The </a:t>
            </a:r>
            <a:r>
              <a:rPr lang="en-GB" sz="2400" dirty="0">
                <a:latin typeface="Arial" panose="020B0604020202020204" pitchFamily="34" charset="0"/>
                <a:cs typeface="Arial" panose="020B0604020202020204" pitchFamily="34" charset="0"/>
              </a:rPr>
              <a:t>United States is the world's best hope, but if you fetter her in the interests and quarrels of other nations, if you tangle her in the intrigues of Europe, you will destroy her power for good, and endanger her very existence. Leave her to march freely through the centuries to come, as in the years that have gone. Strong, generous, and confident, she has nobly served mankind. Beware how you trifle with your </a:t>
            </a:r>
            <a:r>
              <a:rPr lang="en-GB" sz="2400" dirty="0" smtClean="0">
                <a:latin typeface="Arial" panose="020B0604020202020204" pitchFamily="34" charset="0"/>
                <a:cs typeface="Arial" panose="020B0604020202020204" pitchFamily="34" charset="0"/>
              </a:rPr>
              <a:t>marvellous </a:t>
            </a:r>
            <a:r>
              <a:rPr lang="en-GB" sz="2400" dirty="0">
                <a:latin typeface="Arial" panose="020B0604020202020204" pitchFamily="34" charset="0"/>
                <a:cs typeface="Arial" panose="020B0604020202020204" pitchFamily="34" charset="0"/>
              </a:rPr>
              <a:t>inheritance; this great land of ordered liberty. For if we stumble and fall, freedom and civilization everywhere will go down in ruin</a:t>
            </a:r>
            <a:r>
              <a:rPr lang="en-GB" sz="2400" dirty="0" smtClean="0">
                <a:latin typeface="Arial" panose="020B0604020202020204" pitchFamily="34" charset="0"/>
                <a:cs typeface="Arial" panose="020B0604020202020204" pitchFamily="34" charset="0"/>
              </a:rPr>
              <a:t>.</a:t>
            </a:r>
            <a:r>
              <a:rPr lang="en-GB" sz="2400" baseline="300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1609839" y="858627"/>
            <a:ext cx="9232136" cy="1815882"/>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Lodge “Approves Treaty” …..but with “Reservations”</a:t>
            </a:r>
          </a:p>
          <a:p>
            <a:r>
              <a:rPr lang="en-GB" sz="2800" dirty="0" smtClean="0">
                <a:latin typeface="Arial" panose="020B0604020202020204" pitchFamily="34" charset="0"/>
                <a:cs typeface="Arial" panose="020B0604020202020204" pitchFamily="34" charset="0"/>
              </a:rPr>
              <a:t>……“Supports “League but US must be premier power</a:t>
            </a:r>
          </a:p>
          <a:p>
            <a:r>
              <a:rPr lang="en-GB" sz="2800" dirty="0" smtClean="0">
                <a:latin typeface="Arial" panose="020B0604020202020204" pitchFamily="34" charset="0"/>
                <a:cs typeface="Arial" panose="020B0604020202020204" pitchFamily="34" charset="0"/>
              </a:rPr>
              <a:t>…….no US involvement in wars of other nations</a:t>
            </a:r>
          </a:p>
          <a:p>
            <a:r>
              <a:rPr lang="en-GB" sz="2800" dirty="0" smtClean="0">
                <a:latin typeface="Arial" panose="020B0604020202020204" pitchFamily="34" charset="0"/>
                <a:cs typeface="Arial" panose="020B0604020202020204" pitchFamily="34" charset="0"/>
              </a:rPr>
              <a:t>…….no other nation interference US and its business</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324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5250" y="252635"/>
            <a:ext cx="8911687" cy="1280890"/>
          </a:xfrm>
        </p:spPr>
        <p:txBody>
          <a:bodyPr/>
          <a:lstStyle/>
          <a:p>
            <a:pPr algn="ctr"/>
            <a:r>
              <a:rPr lang="en-GB" dirty="0" smtClean="0"/>
              <a:t>Wilson Response</a:t>
            </a:r>
            <a:endParaRPr lang="en-GB" dirty="0"/>
          </a:p>
        </p:txBody>
      </p:sp>
      <p:sp>
        <p:nvSpPr>
          <p:cNvPr id="3" name="Content Placeholder 2"/>
          <p:cNvSpPr>
            <a:spLocks noGrp="1"/>
          </p:cNvSpPr>
          <p:nvPr>
            <p:ph idx="1"/>
          </p:nvPr>
        </p:nvSpPr>
        <p:spPr>
          <a:xfrm>
            <a:off x="752475" y="1377453"/>
            <a:ext cx="11291028" cy="3624549"/>
          </a:xfrm>
        </p:spPr>
        <p:txBody>
          <a:bodyPr>
            <a:noAutofit/>
          </a:bodyPr>
          <a:lstStyle/>
          <a:p>
            <a:r>
              <a:rPr lang="en-GB" sz="2800" dirty="0" smtClean="0">
                <a:latin typeface="Arial" panose="020B0604020202020204" pitchFamily="34" charset="0"/>
                <a:cs typeface="Arial" panose="020B0604020202020204" pitchFamily="34" charset="0"/>
              </a:rPr>
              <a:t>Cannot accept any “Reservations”…rejects Lodge</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Any compromise with “isolationists” impossible</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National Tour to “promote treaty to the people direct”</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Collapses October 1919 stroke…incapacitated .. to White House </a:t>
            </a:r>
          </a:p>
        </p:txBody>
      </p:sp>
      <p:sp>
        <p:nvSpPr>
          <p:cNvPr id="4" name="TextBox 3"/>
          <p:cNvSpPr txBox="1"/>
          <p:nvPr/>
        </p:nvSpPr>
        <p:spPr>
          <a:xfrm>
            <a:off x="807560" y="5786953"/>
            <a:ext cx="10988906" cy="584775"/>
          </a:xfrm>
          <a:prstGeom prst="rect">
            <a:avLst/>
          </a:prstGeom>
          <a:solidFill>
            <a:schemeClr val="bg1"/>
          </a:solidFill>
        </p:spPr>
        <p:txBody>
          <a:bodyPr wrap="none" rtlCol="0">
            <a:spAutoFit/>
          </a:bodyPr>
          <a:lstStyle/>
          <a:p>
            <a:r>
              <a:rPr lang="en-GB" sz="3200" dirty="0" smtClean="0">
                <a:latin typeface="Arial" panose="020B0604020202020204" pitchFamily="34" charset="0"/>
                <a:cs typeface="Arial" panose="020B0604020202020204" pitchFamily="34" charset="0"/>
              </a:rPr>
              <a:t>Mrs Wilson first assumes “stewardship”  Female President?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380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125" y="90710"/>
            <a:ext cx="8911687" cy="1280890"/>
          </a:xfrm>
        </p:spPr>
        <p:txBody>
          <a:bodyPr/>
          <a:lstStyle/>
          <a:p>
            <a:pPr algn="ctr"/>
            <a:r>
              <a:rPr lang="en-GB" dirty="0" smtClean="0"/>
              <a:t>The reign of “Mrs Wilson”</a:t>
            </a:r>
            <a:endParaRPr lang="en-GB" dirty="0"/>
          </a:p>
        </p:txBody>
      </p:sp>
      <p:sp>
        <p:nvSpPr>
          <p:cNvPr id="5" name="TextBox 4"/>
          <p:cNvSpPr txBox="1"/>
          <p:nvPr/>
        </p:nvSpPr>
        <p:spPr>
          <a:xfrm>
            <a:off x="6581268" y="846349"/>
            <a:ext cx="4791696" cy="156966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Wilson married Ellen Wilson 1883</a:t>
            </a:r>
          </a:p>
          <a:p>
            <a:pPr marL="285750" indent="-285750">
              <a:buFontTx/>
              <a:buChar char="-"/>
            </a:pPr>
            <a:r>
              <a:rPr lang="en-GB" sz="2400" dirty="0" smtClean="0">
                <a:latin typeface="Arial" panose="020B0604020202020204" pitchFamily="34" charset="0"/>
                <a:cs typeface="Arial" panose="020B0604020202020204" pitchFamily="34" charset="0"/>
              </a:rPr>
              <a:t>3  children</a:t>
            </a:r>
          </a:p>
          <a:p>
            <a:pPr marL="285750" indent="-285750">
              <a:buFontTx/>
              <a:buChar char="-"/>
            </a:pPr>
            <a:r>
              <a:rPr lang="en-GB" sz="2400" dirty="0" smtClean="0">
                <a:latin typeface="Arial" panose="020B0604020202020204" pitchFamily="34" charset="0"/>
                <a:cs typeface="Arial" panose="020B0604020202020204" pitchFamily="34" charset="0"/>
              </a:rPr>
              <a:t>Dies in White House 1914</a:t>
            </a:r>
          </a:p>
          <a:p>
            <a:pPr marL="285750" indent="-285750">
              <a:buFontTx/>
              <a:buChar char="-"/>
            </a:pPr>
            <a:r>
              <a:rPr lang="en-GB" sz="2400" dirty="0" smtClean="0">
                <a:latin typeface="Arial" panose="020B0604020202020204" pitchFamily="34" charset="0"/>
                <a:cs typeface="Arial" panose="020B0604020202020204" pitchFamily="34" charset="0"/>
              </a:rPr>
              <a:t>Wilson depressed</a:t>
            </a:r>
            <a:endParaRPr lang="en-GB" dirty="0"/>
          </a:p>
        </p:txBody>
      </p:sp>
      <p:sp>
        <p:nvSpPr>
          <p:cNvPr id="6" name="TextBox 5"/>
          <p:cNvSpPr txBox="1"/>
          <p:nvPr/>
        </p:nvSpPr>
        <p:spPr>
          <a:xfrm>
            <a:off x="1510803" y="683275"/>
            <a:ext cx="3746538"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Edith Wilson  (1872-1961)</a:t>
            </a:r>
          </a:p>
        </p:txBody>
      </p:sp>
      <p:sp>
        <p:nvSpPr>
          <p:cNvPr id="7" name="TextBox 6"/>
          <p:cNvSpPr txBox="1"/>
          <p:nvPr/>
        </p:nvSpPr>
        <p:spPr>
          <a:xfrm>
            <a:off x="6605984" y="2617308"/>
            <a:ext cx="5586016"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Introduced to Edith Gault 1915</a:t>
            </a:r>
          </a:p>
          <a:p>
            <a:r>
              <a:rPr lang="en-GB" sz="2400" dirty="0">
                <a:latin typeface="Arial" panose="020B0604020202020204" pitchFamily="34" charset="0"/>
                <a:cs typeface="Arial" panose="020B0604020202020204" pitchFamily="34" charset="0"/>
              </a:rPr>
              <a:t>--wealthy widow</a:t>
            </a:r>
          </a:p>
          <a:p>
            <a:r>
              <a:rPr lang="en-GB" sz="2400" dirty="0">
                <a:latin typeface="Arial" panose="020B0604020202020204" pitchFamily="34" charset="0"/>
                <a:cs typeface="Arial" panose="020B0604020202020204" pitchFamily="34" charset="0"/>
              </a:rPr>
              <a:t>--”love at first </a:t>
            </a:r>
            <a:r>
              <a:rPr lang="en-GB" sz="2400" dirty="0" smtClean="0">
                <a:latin typeface="Arial" panose="020B0604020202020204" pitchFamily="34" charset="0"/>
                <a:cs typeface="Arial" panose="020B0604020202020204" pitchFamily="34" charset="0"/>
              </a:rPr>
              <a:t>sight</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fear of scandal</a:t>
            </a:r>
          </a:p>
          <a:p>
            <a:r>
              <a:rPr lang="en-GB" sz="2400" dirty="0" smtClean="0">
                <a:latin typeface="Arial" panose="020B0604020202020204" pitchFamily="34" charset="0"/>
                <a:cs typeface="Arial" panose="020B0604020202020204" pitchFamily="34" charset="0"/>
              </a:rPr>
              <a:t>--- marries W within year of wife’s death</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6662856" y="4851438"/>
            <a:ext cx="5300544" cy="2215991"/>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Exemplary First Lady</a:t>
            </a:r>
          </a:p>
          <a:p>
            <a:r>
              <a:rPr lang="en-GB" sz="2400" dirty="0" smtClean="0">
                <a:latin typeface="Arial" panose="020B0604020202020204" pitchFamily="34" charset="0"/>
                <a:cs typeface="Arial" panose="020B0604020202020204" pitchFamily="34" charset="0"/>
              </a:rPr>
              <a:t>--war time rationing at White House’</a:t>
            </a:r>
          </a:p>
          <a:p>
            <a:r>
              <a:rPr lang="en-GB" sz="2400" dirty="0" smtClean="0">
                <a:latin typeface="Arial" panose="020B0604020202020204" pitchFamily="34" charset="0"/>
                <a:cs typeface="Arial" panose="020B0604020202020204" pitchFamily="34" charset="0"/>
              </a:rPr>
              <a:t>---un mowed lawn</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---joins Wilson in Europe</a:t>
            </a:r>
          </a:p>
          <a:p>
            <a:r>
              <a:rPr lang="en-GB" sz="2400" dirty="0" smtClean="0">
                <a:latin typeface="Arial" panose="020B0604020202020204" pitchFamily="34" charset="0"/>
                <a:cs typeface="Arial" panose="020B0604020202020204" pitchFamily="34" charset="0"/>
              </a:rPr>
              <a:t>---mixes with dignitaries</a:t>
            </a:r>
            <a:endParaRPr lang="en-GB" sz="2400" dirty="0">
              <a:latin typeface="Arial" panose="020B0604020202020204" pitchFamily="34" charset="0"/>
              <a:cs typeface="Arial" panose="020B0604020202020204" pitchFamily="34" charset="0"/>
            </a:endParaRPr>
          </a:p>
          <a:p>
            <a:endParaRPr lang="en-GB" dirty="0" smtClean="0"/>
          </a:p>
        </p:txBody>
      </p:sp>
      <p:pic>
        <p:nvPicPr>
          <p:cNvPr id="3" name="Picture 2"/>
          <p:cNvPicPr>
            <a:picLocks noChangeAspect="1"/>
          </p:cNvPicPr>
          <p:nvPr/>
        </p:nvPicPr>
        <p:blipFill>
          <a:blip r:embed="rId2"/>
          <a:stretch>
            <a:fillRect/>
          </a:stretch>
        </p:blipFill>
        <p:spPr>
          <a:xfrm>
            <a:off x="195742" y="1123950"/>
            <a:ext cx="6224107" cy="5734050"/>
          </a:xfrm>
          <a:prstGeom prst="rect">
            <a:avLst/>
          </a:prstGeom>
        </p:spPr>
      </p:pic>
    </p:spTree>
    <p:extLst>
      <p:ext uri="{BB962C8B-B14F-4D97-AF65-F5344CB8AC3E}">
        <p14:creationId xmlns:p14="http://schemas.microsoft.com/office/powerpoint/2010/main" val="16428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175" y="262160"/>
            <a:ext cx="8911687" cy="1280890"/>
          </a:xfrm>
        </p:spPr>
        <p:txBody>
          <a:bodyPr/>
          <a:lstStyle/>
          <a:p>
            <a:r>
              <a:rPr lang="en-GB" dirty="0" smtClean="0"/>
              <a:t>Woodrow and Edith …final year</a:t>
            </a:r>
            <a:endParaRPr lang="en-GB" dirty="0"/>
          </a:p>
        </p:txBody>
      </p:sp>
      <p:pic>
        <p:nvPicPr>
          <p:cNvPr id="4" name="Picture 3"/>
          <p:cNvPicPr>
            <a:picLocks noChangeAspect="1"/>
          </p:cNvPicPr>
          <p:nvPr/>
        </p:nvPicPr>
        <p:blipFill>
          <a:blip r:embed="rId2"/>
          <a:stretch>
            <a:fillRect/>
          </a:stretch>
        </p:blipFill>
        <p:spPr>
          <a:xfrm>
            <a:off x="219075" y="1562100"/>
            <a:ext cx="8143506" cy="5295900"/>
          </a:xfrm>
          <a:prstGeom prst="rect">
            <a:avLst/>
          </a:prstGeom>
        </p:spPr>
      </p:pic>
      <p:sp>
        <p:nvSpPr>
          <p:cNvPr id="5" name="TextBox 4"/>
          <p:cNvSpPr txBox="1"/>
          <p:nvPr/>
        </p:nvSpPr>
        <p:spPr>
          <a:xfrm>
            <a:off x="8535881" y="2714625"/>
            <a:ext cx="3589444"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Edith….</a:t>
            </a:r>
            <a:r>
              <a:rPr lang="en-GB" sz="2400" dirty="0" smtClean="0">
                <a:latin typeface="Arial" panose="020B0604020202020204" pitchFamily="34" charset="0"/>
                <a:cs typeface="Arial" panose="020B0604020202020204" pitchFamily="34" charset="0"/>
              </a:rPr>
              <a:t>gate-keeper</a:t>
            </a:r>
          </a:p>
          <a:p>
            <a:r>
              <a:rPr lang="en-GB" sz="2400" dirty="0" smtClean="0">
                <a:latin typeface="Arial" panose="020B0604020202020204" pitchFamily="34" charset="0"/>
                <a:cs typeface="Arial" panose="020B0604020202020204" pitchFamily="34" charset="0"/>
              </a:rPr>
              <a:t>--decides what WW sees</a:t>
            </a:r>
          </a:p>
          <a:p>
            <a:r>
              <a:rPr lang="en-GB" sz="2400" dirty="0" smtClean="0">
                <a:latin typeface="Arial" panose="020B0604020202020204" pitchFamily="34" charset="0"/>
                <a:cs typeface="Arial" panose="020B0604020202020204" pitchFamily="34" charset="0"/>
              </a:rPr>
              <a:t>--WW invisible 6 months</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8515350" y="3971925"/>
            <a:ext cx="3352200"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No </a:t>
            </a:r>
            <a:r>
              <a:rPr lang="en-GB" sz="2400" dirty="0" smtClean="0">
                <a:latin typeface="Arial" panose="020B0604020202020204" pitchFamily="34" charset="0"/>
                <a:cs typeface="Arial" panose="020B0604020202020204" pitchFamily="34" charset="0"/>
              </a:rPr>
              <a:t>compromises made</a:t>
            </a:r>
          </a:p>
          <a:p>
            <a:r>
              <a:rPr lang="en-GB" sz="2400" dirty="0" smtClean="0">
                <a:latin typeface="Arial" panose="020B0604020202020204" pitchFamily="34" charset="0"/>
                <a:cs typeface="Arial" panose="020B0604020202020204" pitchFamily="34" charset="0"/>
              </a:rPr>
              <a:t>On treaty….dies</a:t>
            </a:r>
          </a:p>
        </p:txBody>
      </p:sp>
      <p:sp>
        <p:nvSpPr>
          <p:cNvPr id="7" name="TextBox 6"/>
          <p:cNvSpPr txBox="1"/>
          <p:nvPr/>
        </p:nvSpPr>
        <p:spPr>
          <a:xfrm>
            <a:off x="8362950" y="5086350"/>
            <a:ext cx="3881191"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Wilson recovers ability to </a:t>
            </a:r>
          </a:p>
          <a:p>
            <a:r>
              <a:rPr lang="en-GB" sz="2400" dirty="0">
                <a:latin typeface="Arial" panose="020B0604020202020204" pitchFamily="34" charset="0"/>
                <a:cs typeface="Arial" panose="020B0604020202020204" pitchFamily="34" charset="0"/>
              </a:rPr>
              <a:t>Speak July 1920</a:t>
            </a:r>
          </a:p>
          <a:p>
            <a:r>
              <a:rPr lang="en-GB" sz="2400" dirty="0">
                <a:latin typeface="Arial" panose="020B0604020202020204" pitchFamily="34" charset="0"/>
                <a:cs typeface="Arial" panose="020B0604020202020204" pitchFamily="34" charset="0"/>
              </a:rPr>
              <a:t>…Edith assists in meetings</a:t>
            </a:r>
          </a:p>
          <a:p>
            <a:r>
              <a:rPr lang="en-GB" sz="2400" dirty="0">
                <a:latin typeface="Arial" panose="020B0604020202020204" pitchFamily="34" charset="0"/>
                <a:cs typeface="Arial" panose="020B0604020202020204" pitchFamily="34" charset="0"/>
              </a:rPr>
              <a:t>--- Seeks </a:t>
            </a:r>
            <a:r>
              <a:rPr lang="en-GB" sz="2400" dirty="0" smtClean="0">
                <a:latin typeface="Arial" panose="020B0604020202020204" pitchFamily="34" charset="0"/>
                <a:cs typeface="Arial" panose="020B0604020202020204" pitchFamily="34" charset="0"/>
              </a:rPr>
              <a:t>re-election</a:t>
            </a:r>
            <a:endParaRPr lang="en-GB" sz="2400" dirty="0">
              <a:latin typeface="Arial" panose="020B0604020202020204" pitchFamily="34" charset="0"/>
              <a:cs typeface="Arial" panose="020B0604020202020204" pitchFamily="34" charset="0"/>
            </a:endParaRPr>
          </a:p>
        </p:txBody>
      </p:sp>
      <p:sp>
        <p:nvSpPr>
          <p:cNvPr id="8" name="TextBox 7"/>
          <p:cNvSpPr txBox="1"/>
          <p:nvPr/>
        </p:nvSpPr>
        <p:spPr>
          <a:xfrm>
            <a:off x="8467725" y="885825"/>
            <a:ext cx="3246402"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Woodrow/ Edith </a:t>
            </a:r>
            <a:r>
              <a:rPr lang="en-GB" sz="2400" dirty="0" smtClean="0">
                <a:latin typeface="Arial" panose="020B0604020202020204" pitchFamily="34" charset="0"/>
                <a:cs typeface="Arial" panose="020B0604020202020204" pitchFamily="34" charset="0"/>
              </a:rPr>
              <a:t>share</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a:t>
            </a:r>
            <a:r>
              <a:rPr lang="en-GB" sz="2400" dirty="0" smtClean="0">
                <a:latin typeface="Arial" panose="020B0604020202020204" pitchFamily="34" charset="0"/>
                <a:cs typeface="Arial" panose="020B0604020202020204" pitchFamily="34" charset="0"/>
              </a:rPr>
              <a:t>atred </a:t>
            </a:r>
            <a:r>
              <a:rPr lang="en-GB" sz="2400" dirty="0">
                <a:latin typeface="Arial" panose="020B0604020202020204" pitchFamily="34" charset="0"/>
                <a:cs typeface="Arial" panose="020B0604020202020204" pitchFamily="34" charset="0"/>
              </a:rPr>
              <a:t>for VP </a:t>
            </a:r>
            <a:r>
              <a:rPr lang="en-GB" sz="2400" dirty="0" smtClean="0">
                <a:latin typeface="Arial" panose="020B0604020202020204" pitchFamily="34" charset="0"/>
                <a:cs typeface="Arial" panose="020B0604020202020204" pitchFamily="34" charset="0"/>
              </a:rPr>
              <a:t>Marshall</a:t>
            </a:r>
          </a:p>
          <a:p>
            <a:r>
              <a:rPr lang="en-GB" sz="2400" dirty="0" smtClean="0">
                <a:latin typeface="Arial" panose="020B0604020202020204" pitchFamily="34" charset="0"/>
                <a:cs typeface="Arial" panose="020B0604020202020204" pitchFamily="34" charset="0"/>
              </a:rPr>
              <a:t>..no attempt to replace</a:t>
            </a: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invalid Wilson</a:t>
            </a:r>
          </a:p>
        </p:txBody>
      </p:sp>
      <p:sp>
        <p:nvSpPr>
          <p:cNvPr id="3" name="TextBox 2"/>
          <p:cNvSpPr txBox="1"/>
          <p:nvPr/>
        </p:nvSpPr>
        <p:spPr>
          <a:xfrm>
            <a:off x="2428875" y="1114425"/>
            <a:ext cx="4217758"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Woodrow and Edith 1920</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734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8183" y="3113922"/>
            <a:ext cx="8911687" cy="1280890"/>
          </a:xfrm>
        </p:spPr>
        <p:txBody>
          <a:bodyPr/>
          <a:lstStyle/>
          <a:p>
            <a:pPr algn="ctr"/>
            <a:r>
              <a:rPr lang="en-GB" dirty="0" smtClean="0"/>
              <a:t>Election of 1920</a:t>
            </a:r>
            <a:endParaRPr lang="en-GB" dirty="0"/>
          </a:p>
        </p:txBody>
      </p:sp>
    </p:spTree>
    <p:extLst>
      <p:ext uri="{BB962C8B-B14F-4D97-AF65-F5344CB8AC3E}">
        <p14:creationId xmlns:p14="http://schemas.microsoft.com/office/powerpoint/2010/main" val="2832060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178" y="238519"/>
            <a:ext cx="8911687" cy="1280890"/>
          </a:xfrm>
        </p:spPr>
        <p:txBody>
          <a:bodyPr/>
          <a:lstStyle/>
          <a:p>
            <a:pPr algn="ctr"/>
            <a:r>
              <a:rPr lang="en-GB" dirty="0" smtClean="0"/>
              <a:t>The candidates</a:t>
            </a:r>
            <a:endParaRPr lang="en-GB" dirty="0"/>
          </a:p>
        </p:txBody>
      </p:sp>
      <p:sp>
        <p:nvSpPr>
          <p:cNvPr id="3" name="Content Placeholder 2"/>
          <p:cNvSpPr>
            <a:spLocks noGrp="1"/>
          </p:cNvSpPr>
          <p:nvPr>
            <p:ph idx="1"/>
          </p:nvPr>
        </p:nvSpPr>
        <p:spPr>
          <a:xfrm>
            <a:off x="429659" y="955714"/>
            <a:ext cx="11189464" cy="2857040"/>
          </a:xfrm>
        </p:spPr>
        <p:txBody>
          <a:bodyPr/>
          <a:lstStyle/>
          <a:p>
            <a:r>
              <a:rPr lang="en-GB" sz="2400" dirty="0" smtClean="0">
                <a:latin typeface="Arial" panose="020B0604020202020204" pitchFamily="34" charset="0"/>
                <a:cs typeface="Arial" panose="020B0604020202020204" pitchFamily="34" charset="0"/>
              </a:rPr>
              <a:t>Democrats</a:t>
            </a:r>
          </a:p>
          <a:p>
            <a:pPr lvl="1"/>
            <a:r>
              <a:rPr lang="en-GB" sz="2400" dirty="0">
                <a:latin typeface="Arial" panose="020B0604020202020204" pitchFamily="34" charset="0"/>
                <a:cs typeface="Arial" panose="020B0604020202020204" pitchFamily="34" charset="0"/>
              </a:rPr>
              <a:t>Wilson regains ability to talk April 1920 seeks </a:t>
            </a:r>
            <a:r>
              <a:rPr lang="en-GB" sz="2400" dirty="0" smtClean="0">
                <a:latin typeface="Arial" panose="020B0604020202020204" pitchFamily="34" charset="0"/>
                <a:cs typeface="Arial" panose="020B0604020202020204" pitchFamily="34" charset="0"/>
              </a:rPr>
              <a:t>re-election </a:t>
            </a:r>
            <a:r>
              <a:rPr lang="en-GB" sz="2400" dirty="0">
                <a:latin typeface="Arial" panose="020B0604020202020204" pitchFamily="34" charset="0"/>
                <a:cs typeface="Arial" panose="020B0604020202020204" pitchFamily="34" charset="0"/>
              </a:rPr>
              <a:t>3</a:t>
            </a:r>
            <a:r>
              <a:rPr lang="en-GB" sz="2400" baseline="30000" dirty="0">
                <a:latin typeface="Arial" panose="020B0604020202020204" pitchFamily="34" charset="0"/>
                <a:cs typeface="Arial" panose="020B0604020202020204" pitchFamily="34" charset="0"/>
              </a:rPr>
              <a:t>rd</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term</a:t>
            </a:r>
          </a:p>
          <a:p>
            <a:pPr lvl="1"/>
            <a:r>
              <a:rPr lang="en-GB" sz="2400" dirty="0" smtClean="0">
                <a:latin typeface="Arial" panose="020B0604020202020204" pitchFamily="34" charset="0"/>
                <a:cs typeface="Arial" panose="020B0604020202020204" pitchFamily="34" charset="0"/>
              </a:rPr>
              <a:t>Discredited…Treaty unpopular….Wilson “sanctimonious”</a:t>
            </a:r>
            <a:endParaRPr lang="en-GB" sz="2400" dirty="0">
              <a:latin typeface="Arial" panose="020B0604020202020204" pitchFamily="34" charset="0"/>
              <a:cs typeface="Arial" panose="020B0604020202020204" pitchFamily="34" charset="0"/>
            </a:endParaRPr>
          </a:p>
          <a:p>
            <a:pPr lvl="1"/>
            <a:r>
              <a:rPr lang="en-GB" sz="2400" dirty="0">
                <a:latin typeface="Arial" panose="020B0604020202020204" pitchFamily="34" charset="0"/>
                <a:cs typeface="Arial" panose="020B0604020202020204" pitchFamily="34" charset="0"/>
              </a:rPr>
              <a:t>Pick unknown Governor of Ohio…James Cox + Franklin Delano Roosevelt </a:t>
            </a:r>
            <a:endParaRPr lang="en-GB" sz="2400" dirty="0" smtClean="0">
              <a:latin typeface="Arial" panose="020B0604020202020204" pitchFamily="34" charset="0"/>
              <a:cs typeface="Arial" panose="020B0604020202020204" pitchFamily="34" charset="0"/>
            </a:endParaRPr>
          </a:p>
          <a:p>
            <a:pPr lvl="1"/>
            <a:r>
              <a:rPr lang="en-GB" sz="2400" dirty="0" smtClean="0">
                <a:latin typeface="Arial" panose="020B0604020202020204" pitchFamily="34" charset="0"/>
                <a:cs typeface="Arial" panose="020B0604020202020204" pitchFamily="34" charset="0"/>
              </a:rPr>
              <a:t>Accept “reservations”…but public reject entire Treaty</a:t>
            </a:r>
            <a:endParaRPr lang="en-GB" sz="2400" dirty="0">
              <a:latin typeface="Arial" panose="020B0604020202020204" pitchFamily="34" charset="0"/>
              <a:cs typeface="Arial" panose="020B0604020202020204" pitchFamily="34" charset="0"/>
            </a:endParaRPr>
          </a:p>
          <a:p>
            <a:pPr lvl="1"/>
            <a:endParaRPr lang="en-GB" dirty="0"/>
          </a:p>
          <a:p>
            <a:pPr marL="457200" lvl="1" indent="0">
              <a:buNone/>
            </a:pPr>
            <a:endParaRPr lang="en-GB" dirty="0" smtClean="0"/>
          </a:p>
          <a:p>
            <a:pPr lvl="1"/>
            <a:endParaRPr lang="en-GB" dirty="0" smtClean="0"/>
          </a:p>
          <a:p>
            <a:pPr lvl="1"/>
            <a:endParaRPr lang="en-GB" dirty="0" smtClean="0"/>
          </a:p>
        </p:txBody>
      </p:sp>
      <p:sp>
        <p:nvSpPr>
          <p:cNvPr id="4" name="Content Placeholder 2"/>
          <p:cNvSpPr txBox="1">
            <a:spLocks/>
          </p:cNvSpPr>
          <p:nvPr/>
        </p:nvSpPr>
        <p:spPr>
          <a:xfrm>
            <a:off x="443659" y="3444378"/>
            <a:ext cx="10843465" cy="3413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GB" sz="2400" dirty="0" smtClean="0">
                <a:latin typeface="Arial" panose="020B0604020202020204" pitchFamily="34" charset="0"/>
                <a:cs typeface="Arial" panose="020B0604020202020204" pitchFamily="34" charset="0"/>
              </a:rPr>
              <a:t>Republicans</a:t>
            </a:r>
          </a:p>
          <a:p>
            <a:pPr lvl="1"/>
            <a:r>
              <a:rPr lang="en-GB" sz="2400" dirty="0">
                <a:latin typeface="Arial" panose="020B0604020202020204" pitchFamily="34" charset="0"/>
                <a:cs typeface="Arial" panose="020B0604020202020204" pitchFamily="34" charset="0"/>
              </a:rPr>
              <a:t>Blocked convention….unable to agree on candidate</a:t>
            </a:r>
          </a:p>
          <a:p>
            <a:pPr lvl="1"/>
            <a:r>
              <a:rPr lang="en-GB" sz="2400" dirty="0" smtClean="0">
                <a:latin typeface="Arial" panose="020B0604020202020204" pitchFamily="34" charset="0"/>
                <a:cs typeface="Arial" panose="020B0604020202020204" pitchFamily="34" charset="0"/>
              </a:rPr>
              <a:t>Pick Ohio Senator…Warren Harding: </a:t>
            </a:r>
          </a:p>
          <a:p>
            <a:pPr lvl="2"/>
            <a:r>
              <a:rPr lang="en-GB" sz="2200" dirty="0" smtClean="0">
                <a:latin typeface="Arial" panose="020B0604020202020204" pitchFamily="34" charset="0"/>
                <a:cs typeface="Arial" panose="020B0604020202020204" pitchFamily="34" charset="0"/>
              </a:rPr>
              <a:t>soothing </a:t>
            </a:r>
            <a:r>
              <a:rPr lang="en-GB" sz="2200" dirty="0">
                <a:latin typeface="Arial" panose="020B0604020202020204" pitchFamily="34" charset="0"/>
                <a:cs typeface="Arial" panose="020B0604020202020204" pitchFamily="34" charset="0"/>
              </a:rPr>
              <a:t>voice/ </a:t>
            </a:r>
            <a:r>
              <a:rPr lang="en-GB" sz="2200" dirty="0" smtClean="0">
                <a:latin typeface="Arial" panose="020B0604020202020204" pitchFamily="34" charset="0"/>
                <a:cs typeface="Arial" panose="020B0604020202020204" pitchFamily="34" charset="0"/>
              </a:rPr>
              <a:t> inoffensive</a:t>
            </a:r>
            <a:endParaRPr lang="en-GB" sz="2200" dirty="0">
              <a:latin typeface="Arial" panose="020B0604020202020204" pitchFamily="34" charset="0"/>
              <a:cs typeface="Arial" panose="020B0604020202020204" pitchFamily="34" charset="0"/>
            </a:endParaRPr>
          </a:p>
          <a:p>
            <a:pPr lvl="2"/>
            <a:r>
              <a:rPr lang="en-GB" sz="2200" dirty="0">
                <a:latin typeface="Arial" panose="020B0604020202020204" pitchFamily="34" charset="0"/>
                <a:cs typeface="Arial" panose="020B0604020202020204" pitchFamily="34" charset="0"/>
              </a:rPr>
              <a:t>Ran card games at </a:t>
            </a:r>
            <a:r>
              <a:rPr lang="en-GB" sz="2200" dirty="0" smtClean="0">
                <a:latin typeface="Arial" panose="020B0604020202020204" pitchFamily="34" charset="0"/>
                <a:cs typeface="Arial" panose="020B0604020202020204" pitchFamily="34" charset="0"/>
              </a:rPr>
              <a:t>house</a:t>
            </a:r>
            <a:endParaRPr lang="en-GB" sz="2200" dirty="0">
              <a:latin typeface="Arial" panose="020B0604020202020204" pitchFamily="34" charset="0"/>
              <a:cs typeface="Arial" panose="020B0604020202020204" pitchFamily="34" charset="0"/>
            </a:endParaRPr>
          </a:p>
          <a:p>
            <a:pPr lvl="2"/>
            <a:r>
              <a:rPr lang="en-GB" sz="2200" dirty="0">
                <a:latin typeface="Arial" panose="020B0604020202020204" pitchFamily="34" charset="0"/>
                <a:cs typeface="Arial" panose="020B0604020202020204" pitchFamily="34" charset="0"/>
              </a:rPr>
              <a:t>Looked like </a:t>
            </a:r>
            <a:r>
              <a:rPr lang="en-GB" sz="2200" dirty="0" smtClean="0">
                <a:latin typeface="Arial" panose="020B0604020202020204" pitchFamily="34" charset="0"/>
                <a:cs typeface="Arial" panose="020B0604020202020204" pitchFamily="34" charset="0"/>
              </a:rPr>
              <a:t>“silent </a:t>
            </a:r>
            <a:r>
              <a:rPr lang="en-GB" sz="2200" dirty="0">
                <a:latin typeface="Arial" panose="020B0604020202020204" pitchFamily="34" charset="0"/>
                <a:cs typeface="Arial" panose="020B0604020202020204" pitchFamily="34" charset="0"/>
              </a:rPr>
              <a:t>movie” star ….appeal to the </a:t>
            </a:r>
            <a:r>
              <a:rPr lang="en-GB" sz="2200" dirty="0" smtClean="0">
                <a:latin typeface="Arial" panose="020B0604020202020204" pitchFamily="34" charset="0"/>
                <a:cs typeface="Arial" panose="020B0604020202020204" pitchFamily="34" charset="0"/>
              </a:rPr>
              <a:t>ladies</a:t>
            </a:r>
          </a:p>
          <a:p>
            <a:pPr lvl="1"/>
            <a:r>
              <a:rPr lang="en-GB" sz="2400" dirty="0" smtClean="0">
                <a:latin typeface="Arial" panose="020B0604020202020204" pitchFamily="34" charset="0"/>
                <a:cs typeface="Arial" panose="020B0604020202020204" pitchFamily="34" charset="0"/>
              </a:rPr>
              <a:t>Calvin Coolidge…breaker of Boston Police Strike VP</a:t>
            </a:r>
            <a:endParaRPr lang="en-GB" sz="2400" dirty="0">
              <a:latin typeface="Arial" panose="020B0604020202020204" pitchFamily="34" charset="0"/>
              <a:cs typeface="Arial" panose="020B0604020202020204" pitchFamily="34" charset="0"/>
            </a:endParaRPr>
          </a:p>
          <a:p>
            <a:pPr lvl="1"/>
            <a:endParaRPr lang="en-GB" sz="2400" dirty="0">
              <a:latin typeface="Arial" panose="020B0604020202020204" pitchFamily="34" charset="0"/>
              <a:cs typeface="Arial" panose="020B0604020202020204" pitchFamily="34" charset="0"/>
            </a:endParaRPr>
          </a:p>
          <a:p>
            <a:pPr lvl="1"/>
            <a:endParaRPr lang="en-GB" dirty="0" smtClean="0"/>
          </a:p>
          <a:p>
            <a:pPr lvl="1"/>
            <a:endParaRPr lang="en-GB" dirty="0" smtClean="0"/>
          </a:p>
        </p:txBody>
      </p:sp>
    </p:spTree>
    <p:extLst>
      <p:ext uri="{BB962C8B-B14F-4D97-AF65-F5344CB8AC3E}">
        <p14:creationId xmlns:p14="http://schemas.microsoft.com/office/powerpoint/2010/main" val="223126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212" y="205469"/>
            <a:ext cx="8911687" cy="1280890"/>
          </a:xfrm>
        </p:spPr>
        <p:txBody>
          <a:bodyPr/>
          <a:lstStyle/>
          <a:p>
            <a:r>
              <a:rPr lang="en-GB" dirty="0" smtClean="0"/>
              <a:t>Warren Harding (1865-1923) </a:t>
            </a:r>
            <a:endParaRPr lang="en-GB" dirty="0"/>
          </a:p>
        </p:txBody>
      </p:sp>
      <p:pic>
        <p:nvPicPr>
          <p:cNvPr id="7170" name="Picture 2" descr="Warren G Harding-Harris &amp; Ewing cr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02" y="1277957"/>
            <a:ext cx="6358798" cy="5580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64676" y="3682042"/>
            <a:ext cx="4935967"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Effective public speaker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a rambling, high-sounding mixture</a:t>
            </a:r>
          </a:p>
          <a:p>
            <a:r>
              <a:rPr lang="en-GB" sz="2400" dirty="0">
                <a:latin typeface="Arial" panose="020B0604020202020204" pitchFamily="34" charset="0"/>
                <a:cs typeface="Arial" panose="020B0604020202020204" pitchFamily="34" charset="0"/>
              </a:rPr>
              <a:t> of platitudes, patriotism, and pure </a:t>
            </a:r>
          </a:p>
          <a:p>
            <a:r>
              <a:rPr lang="en-GB" sz="2400" dirty="0">
                <a:latin typeface="Arial" panose="020B0604020202020204" pitchFamily="34" charset="0"/>
                <a:cs typeface="Arial" panose="020B0604020202020204" pitchFamily="34" charset="0"/>
              </a:rPr>
              <a:t>nonsense</a:t>
            </a:r>
            <a:r>
              <a:rPr lang="en-GB" sz="2400" dirty="0" smtClean="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600825" y="851625"/>
            <a:ext cx="3657600"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Newspaper executive</a:t>
            </a:r>
          </a:p>
          <a:p>
            <a:r>
              <a:rPr lang="en-GB" sz="2400" dirty="0">
                <a:latin typeface="Arial" panose="020B0604020202020204" pitchFamily="34" charset="0"/>
                <a:cs typeface="Arial" panose="020B0604020202020204" pitchFamily="34" charset="0"/>
              </a:rPr>
              <a:t>..State Senator</a:t>
            </a:r>
          </a:p>
          <a:p>
            <a:r>
              <a:rPr lang="en-GB" sz="2400"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Senate…inoffensive</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446516" y="5288340"/>
            <a:ext cx="5745484"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Captures tone of nation..</a:t>
            </a:r>
          </a:p>
          <a:p>
            <a:r>
              <a:rPr lang="en-GB" sz="2400" dirty="0">
                <a:latin typeface="Arial" panose="020B0604020202020204" pitchFamily="34" charset="0"/>
                <a:cs typeface="Arial" panose="020B0604020202020204" pitchFamily="34" charset="0"/>
              </a:rPr>
              <a:t>“America's present need is not </a:t>
            </a:r>
            <a:r>
              <a:rPr lang="en-GB" sz="2400" dirty="0" smtClean="0">
                <a:latin typeface="Arial" panose="020B0604020202020204" pitchFamily="34" charset="0"/>
                <a:cs typeface="Arial" panose="020B0604020202020204" pitchFamily="34" charset="0"/>
              </a:rPr>
              <a:t>heroics,</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but healing; not nostrums, but normalcy</a:t>
            </a:r>
          </a:p>
          <a:p>
            <a:r>
              <a:rPr lang="en-GB" sz="2400" dirty="0" smtClean="0">
                <a:latin typeface="Arial" panose="020B0604020202020204" pitchFamily="34" charset="0"/>
                <a:cs typeface="Arial" panose="020B0604020202020204" pitchFamily="34" charset="0"/>
              </a:rPr>
              <a:t>;not </a:t>
            </a:r>
            <a:r>
              <a:rPr lang="en-GB" sz="2400" dirty="0">
                <a:latin typeface="Arial" panose="020B0604020202020204" pitchFamily="34" charset="0"/>
                <a:cs typeface="Arial" panose="020B0604020202020204" pitchFamily="34" charset="0"/>
              </a:rPr>
              <a:t>revolution, but restoration</a:t>
            </a:r>
            <a:r>
              <a:rPr lang="en-GB" sz="2400" dirty="0" smtClean="0">
                <a:latin typeface="Arial" panose="020B0604020202020204" pitchFamily="34" charset="0"/>
                <a:cs typeface="Arial" panose="020B0604020202020204" pitchFamily="34" charset="0"/>
              </a:rPr>
              <a:t>."</a:t>
            </a:r>
            <a:endParaRPr lang="en-GB" dirty="0"/>
          </a:p>
        </p:txBody>
      </p:sp>
      <p:sp>
        <p:nvSpPr>
          <p:cNvPr id="7" name="TextBox 6"/>
          <p:cNvSpPr txBox="1"/>
          <p:nvPr/>
        </p:nvSpPr>
        <p:spPr>
          <a:xfrm>
            <a:off x="6630777" y="2082303"/>
            <a:ext cx="5046574"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Policies</a:t>
            </a:r>
          </a:p>
          <a:p>
            <a:r>
              <a:rPr lang="en-GB" sz="2400" dirty="0">
                <a:latin typeface="Arial" panose="020B0604020202020204" pitchFamily="34" charset="0"/>
                <a:cs typeface="Arial" panose="020B0604020202020204" pitchFamily="34" charset="0"/>
              </a:rPr>
              <a:t>…pro business/ anti union</a:t>
            </a:r>
          </a:p>
          <a:p>
            <a:r>
              <a:rPr lang="en-GB" sz="2400" dirty="0">
                <a:latin typeface="Arial" panose="020B0604020202020204" pitchFamily="34" charset="0"/>
                <a:cs typeface="Arial" panose="020B0604020202020204" pitchFamily="34" charset="0"/>
              </a:rPr>
              <a:t>…passive </a:t>
            </a:r>
            <a:r>
              <a:rPr lang="en-GB" sz="2400" dirty="0" smtClean="0">
                <a:latin typeface="Arial" panose="020B0604020202020204" pitchFamily="34" charset="0"/>
                <a:cs typeface="Arial" panose="020B0604020202020204" pitchFamily="34" charset="0"/>
              </a:rPr>
              <a:t>support </a:t>
            </a:r>
            <a:r>
              <a:rPr lang="en-GB" sz="2400" dirty="0">
                <a:latin typeface="Arial" panose="020B0604020202020204" pitchFamily="34" charset="0"/>
                <a:cs typeface="Arial" panose="020B0604020202020204" pitchFamily="34" charset="0"/>
              </a:rPr>
              <a:t>repeal Jim Crow</a:t>
            </a:r>
          </a:p>
          <a:p>
            <a:r>
              <a:rPr lang="en-GB" sz="2400" dirty="0">
                <a:latin typeface="Arial" panose="020B0604020202020204" pitchFamily="34" charset="0"/>
                <a:cs typeface="Arial" panose="020B0604020202020204" pitchFamily="34" charset="0"/>
              </a:rPr>
              <a:t>..peace at home/ abroad</a:t>
            </a:r>
          </a:p>
        </p:txBody>
      </p:sp>
    </p:spTree>
    <p:extLst>
      <p:ext uri="{BB962C8B-B14F-4D97-AF65-F5344CB8AC3E}">
        <p14:creationId xmlns:p14="http://schemas.microsoft.com/office/powerpoint/2010/main" val="26838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58070</TotalTime>
  <Words>690</Words>
  <Application>Microsoft Office PowerPoint</Application>
  <PresentationFormat>Widescreen</PresentationFormat>
  <Paragraphs>126</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American History </vt:lpstr>
      <vt:lpstr>Republican Opposition</vt:lpstr>
      <vt:lpstr>Isolationism</vt:lpstr>
      <vt:lpstr>Wilson Response</vt:lpstr>
      <vt:lpstr>The reign of “Mrs Wilson”</vt:lpstr>
      <vt:lpstr>Woodrow and Edith …final year</vt:lpstr>
      <vt:lpstr>Election of 1920</vt:lpstr>
      <vt:lpstr>The candidates</vt:lpstr>
      <vt:lpstr>Warren Harding (1865-1923) </vt:lpstr>
      <vt:lpstr>Democrat Poster: Peace for the world</vt:lpstr>
      <vt:lpstr>Republican “America First”…(Version 1)</vt:lpstr>
      <vt:lpstr>The 1920 Choice</vt:lpstr>
      <vt:lpstr>Republican Landslide</vt:lpstr>
      <vt:lpstr>As far as Americans of 1920 were concerned:   ….the non US world not its problem ….all the US wanted was to be left alone &amp; debts paid ….what mattered now was the prosperity of Americans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America</dc:title>
  <dc:creator>Stephen</dc:creator>
  <cp:lastModifiedBy>Stephen</cp:lastModifiedBy>
  <cp:revision>1785</cp:revision>
  <dcterms:created xsi:type="dcterms:W3CDTF">2023-02-02T12:46:22Z</dcterms:created>
  <dcterms:modified xsi:type="dcterms:W3CDTF">2024-11-04T23:40:46Z</dcterms:modified>
</cp:coreProperties>
</file>